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23"/>
  </p:notesMasterIdLst>
  <p:handoutMasterIdLst>
    <p:handoutMasterId r:id="rId24"/>
  </p:handoutMasterIdLst>
  <p:sldIdLst>
    <p:sldId id="3214" r:id="rId4"/>
    <p:sldId id="261" r:id="rId5"/>
    <p:sldId id="3192" r:id="rId6"/>
    <p:sldId id="3244" r:id="rId7"/>
    <p:sldId id="3247" r:id="rId8"/>
    <p:sldId id="3238" r:id="rId9"/>
    <p:sldId id="3246" r:id="rId10"/>
    <p:sldId id="3248" r:id="rId11"/>
    <p:sldId id="3250" r:id="rId12"/>
    <p:sldId id="3258" r:id="rId13"/>
    <p:sldId id="3240" r:id="rId14"/>
    <p:sldId id="3263" r:id="rId15"/>
    <p:sldId id="3249" r:id="rId16"/>
    <p:sldId id="3241" r:id="rId17"/>
    <p:sldId id="3260" r:id="rId18"/>
    <p:sldId id="3259" r:id="rId19"/>
    <p:sldId id="3251" r:id="rId20"/>
    <p:sldId id="3261" r:id="rId21"/>
    <p:sldId id="3215" r:id="rId22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3214"/>
            <p14:sldId id="261"/>
            <p14:sldId id="3192"/>
            <p14:sldId id="3244"/>
            <p14:sldId id="3247"/>
            <p14:sldId id="3238"/>
            <p14:sldId id="3246"/>
            <p14:sldId id="3248"/>
            <p14:sldId id="3250"/>
            <p14:sldId id="3258"/>
            <p14:sldId id="3240"/>
            <p14:sldId id="3263"/>
            <p14:sldId id="3249"/>
            <p14:sldId id="3241"/>
            <p14:sldId id="3260"/>
            <p14:sldId id="3259"/>
            <p14:sldId id="3251"/>
            <p14:sldId id="3261"/>
          </p14:sldIdLst>
        </p14:section>
        <p14:section name="封底" id="{843E591D-6EE2-4691-951C-C0C689F22170}">
          <p14:sldIdLst>
            <p14:sldId id="3215"/>
          </p14:sldIdLst>
        </p14:section>
      </p14:sectionLst>
    </p:ext>
    <p:ext uri="{EFAFB233-063F-42B5-8137-9DF3F51BA10A}">
      <p15:sldGuideLst xmlns:p15="http://schemas.microsoft.com/office/powerpoint/2012/main">
        <p15:guide id="4" pos="3811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orient="horz" pos="4212" userDrawn="1">
          <p15:clr>
            <a:srgbClr val="A4A3A4"/>
          </p15:clr>
        </p15:guide>
        <p15:guide id="8" pos="2230" userDrawn="1">
          <p15:clr>
            <a:srgbClr val="A4A3A4"/>
          </p15:clr>
        </p15:guide>
        <p15:guide id="9" pos="4135" userDrawn="1">
          <p15:clr>
            <a:srgbClr val="A4A3A4"/>
          </p15:clr>
        </p15:guide>
        <p15:guide id="10" pos="5949" userDrawn="1">
          <p15:clr>
            <a:srgbClr val="A4A3A4"/>
          </p15:clr>
        </p15:guide>
        <p15:guide id="11" pos="6414" userDrawn="1">
          <p15:clr>
            <a:srgbClr val="A4A3A4"/>
          </p15:clr>
        </p15:guide>
        <p15:guide id="12" pos="2343" userDrawn="1">
          <p15:clr>
            <a:srgbClr val="A4A3A4"/>
          </p15:clr>
        </p15:guide>
        <p15:guide id="13" orient="horz" pos="3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8"/>
    <a:srgbClr val="339FDB"/>
    <a:srgbClr val="1A53A2"/>
    <a:srgbClr val="4473B3"/>
    <a:srgbClr val="9AB3D6"/>
    <a:srgbClr val="3366AC"/>
    <a:srgbClr val="1A93D6"/>
    <a:srgbClr val="0087D2"/>
    <a:srgbClr val="4D79B7"/>
    <a:srgbClr val="054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 autoAdjust="0"/>
    <p:restoredTop sz="94173" autoAdjust="0"/>
  </p:normalViewPr>
  <p:slideViewPr>
    <p:cSldViewPr snapToGrid="0" showGuides="1">
      <p:cViewPr varScale="1">
        <p:scale>
          <a:sx n="64" d="100"/>
          <a:sy n="64" d="100"/>
        </p:scale>
        <p:origin x="372" y="72"/>
      </p:cViewPr>
      <p:guideLst>
        <p:guide pos="3811"/>
        <p:guide orient="horz" pos="3838"/>
        <p:guide orient="horz" pos="4212"/>
        <p:guide pos="2230"/>
        <p:guide pos="4135"/>
        <p:guide pos="5949"/>
        <p:guide pos="6414"/>
        <p:guide pos="2343"/>
        <p:guide orient="horz" pos="3339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52" d="100"/>
          <a:sy n="52" d="100"/>
        </p:scale>
        <p:origin x="12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5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microsoft.com/office/2007/relationships/hdphoto" Target="../media/image12.wdp"/><Relationship Id="rId8" Type="http://schemas.openxmlformats.org/officeDocument/2006/relationships/image" Target="../media/image11.png"/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3" Type="http://schemas.openxmlformats.org/officeDocument/2006/relationships/image" Target="../media/image2.png"/><Relationship Id="rId22" Type="http://schemas.microsoft.com/office/2007/relationships/hdphoto" Target="../media/image25.wdp"/><Relationship Id="rId21" Type="http://schemas.openxmlformats.org/officeDocument/2006/relationships/image" Target="../media/image24.png"/><Relationship Id="rId20" Type="http://schemas.microsoft.com/office/2007/relationships/hdphoto" Target="../media/image23.wdp"/><Relationship Id="rId2" Type="http://schemas.openxmlformats.org/officeDocument/2006/relationships/image" Target="../media/image5.png"/><Relationship Id="rId19" Type="http://schemas.openxmlformats.org/officeDocument/2006/relationships/image" Target="../media/image22.png"/><Relationship Id="rId18" Type="http://schemas.microsoft.com/office/2007/relationships/hdphoto" Target="../media/image21.wdp"/><Relationship Id="rId17" Type="http://schemas.openxmlformats.org/officeDocument/2006/relationships/image" Target="../media/image20.png"/><Relationship Id="rId16" Type="http://schemas.microsoft.com/office/2007/relationships/hdphoto" Target="../media/image19.wdp"/><Relationship Id="rId15" Type="http://schemas.openxmlformats.org/officeDocument/2006/relationships/image" Target="../media/image18.png"/><Relationship Id="rId14" Type="http://schemas.microsoft.com/office/2007/relationships/hdphoto" Target="../media/image17.wdp"/><Relationship Id="rId13" Type="http://schemas.openxmlformats.org/officeDocument/2006/relationships/image" Target="../media/image16.png"/><Relationship Id="rId12" Type="http://schemas.openxmlformats.org/officeDocument/2006/relationships/image" Target="../media/image15.jpeg"/><Relationship Id="rId11" Type="http://schemas.openxmlformats.org/officeDocument/2006/relationships/image" Target="../media/image14.jpeg"/><Relationship Id="rId10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1208949"/>
            <a:ext cx="12191999" cy="2629391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1" b="19247"/>
          <a:stretch>
            <a:fillRect/>
          </a:stretch>
        </p:blipFill>
        <p:spPr>
          <a:xfrm>
            <a:off x="-1" y="5185556"/>
            <a:ext cx="12192000" cy="1672444"/>
          </a:xfrm>
          <a:prstGeom prst="rect">
            <a:avLst/>
          </a:prstGeom>
        </p:spPr>
      </p:pic>
      <p:pic>
        <p:nvPicPr>
          <p:cNvPr id="26" name="图片 25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85" y="1682398"/>
            <a:ext cx="976744" cy="97674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2244437" y="4753366"/>
            <a:ext cx="770312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flipV="1">
            <a:off x="0" y="3406141"/>
            <a:ext cx="12192000" cy="45719"/>
          </a:xfrm>
          <a:prstGeom prst="rect">
            <a:avLst/>
          </a:prstGeom>
          <a:gradFill>
            <a:gsLst>
              <a:gs pos="46000">
                <a:srgbClr val="004098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189643" y="0"/>
            <a:ext cx="2566638" cy="1969179"/>
          </a:xfrm>
          <a:prstGeom prst="rect">
            <a:avLst/>
          </a:prstGeom>
        </p:spPr>
      </p:pic>
      <p:sp>
        <p:nvSpPr>
          <p:cNvPr id="8" name="ïS1iḋé"/>
          <p:cNvSpPr/>
          <p:nvPr userDrawn="1"/>
        </p:nvSpPr>
        <p:spPr>
          <a:xfrm flipH="1">
            <a:off x="7813963" y="1"/>
            <a:ext cx="4378035" cy="6858000"/>
          </a:xfrm>
          <a:prstGeom prst="homePlate">
            <a:avLst>
              <a:gd name="adj" fmla="val 52543"/>
            </a:avLst>
          </a:prstGeom>
          <a:blipFill dpi="0" rotWithShape="1">
            <a:blip r:embed="rId3"/>
            <a:srcRect/>
            <a:stretch>
              <a:fillRect l="-2424" t="1" b="-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1" y="2943225"/>
            <a:ext cx="6527800" cy="97155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55" y="0"/>
            <a:ext cx="4632045" cy="6858000"/>
          </a:xfrm>
          <a:prstGeom prst="parallelogram">
            <a:avLst>
              <a:gd name="adj" fmla="val 16476"/>
            </a:avLst>
          </a:prstGeom>
        </p:spPr>
      </p:pic>
      <p:sp>
        <p:nvSpPr>
          <p:cNvPr id="5" name="矩形 4"/>
          <p:cNvSpPr/>
          <p:nvPr userDrawn="1"/>
        </p:nvSpPr>
        <p:spPr>
          <a:xfrm rot="11186973">
            <a:off x="11636539" y="2534828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 rot="11186973" flipH="1" flipV="1">
            <a:off x="8015491" y="-9382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r="3118"/>
          <a:stretch>
            <a:fillRect/>
          </a:stretch>
        </p:blipFill>
        <p:spPr>
          <a:xfrm>
            <a:off x="0" y="-14287"/>
            <a:ext cx="12192000" cy="688657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422561" y="2508563"/>
            <a:ext cx="7633857" cy="1466801"/>
          </a:xfrm>
          <a:prstGeom prst="rect">
            <a:avLst/>
          </a:prstGeom>
          <a:noFill/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 flipH="1">
            <a:off x="574960" y="2660963"/>
            <a:ext cx="7633857" cy="1466801"/>
          </a:xfrm>
          <a:prstGeom prst="rect">
            <a:avLst/>
          </a:prstGeom>
          <a:solidFill>
            <a:schemeClr val="bg1">
              <a:alpha val="70000"/>
            </a:schemeClr>
          </a:solidFill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 userDrawn="1"/>
        </p:nvSpPr>
        <p:spPr>
          <a:xfrm>
            <a:off x="-24000" y="1939923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5470"/>
          <a:stretch>
            <a:fillRect/>
          </a:stretch>
        </p:blipFill>
        <p:spPr>
          <a:xfrm>
            <a:off x="-12000" y="2429593"/>
            <a:ext cx="12216000" cy="4428407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>
            <a:off x="-24000" y="2054945"/>
            <a:ext cx="12240000" cy="90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1433946" y="1600200"/>
            <a:ext cx="1980000" cy="1980000"/>
          </a:xfrm>
          <a:prstGeom prst="ellipse">
            <a:avLst/>
          </a:prstGeom>
          <a:solidFill>
            <a:srgbClr val="124D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0" y="3033968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>
            <a:off x="1659082" y="1825336"/>
            <a:ext cx="1529728" cy="15297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63122" y="62434"/>
            <a:ext cx="8978518" cy="609650"/>
            <a:chOff x="3627034" y="2677887"/>
            <a:chExt cx="6856937" cy="250203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930" y="2677887"/>
              <a:ext cx="68340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627034" y="5179925"/>
              <a:ext cx="685693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483971" y="2677887"/>
              <a:ext cx="0" cy="25020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流程图: 过程 14"/>
          <p:cNvSpPr/>
          <p:nvPr/>
        </p:nvSpPr>
        <p:spPr>
          <a:xfrm>
            <a:off x="1" y="0"/>
            <a:ext cx="12192000" cy="720000"/>
          </a:xfrm>
          <a:prstGeom prst="flowChartProcess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64000">
                <a:srgbClr val="3366AC"/>
              </a:gs>
              <a:gs pos="0">
                <a:srgbClr val="004098"/>
              </a:gs>
              <a:gs pos="81000">
                <a:srgbClr val="4D79B7"/>
              </a:gs>
              <a:gs pos="37000">
                <a:srgbClr val="1A53A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17708" y="6243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17708" y="67208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2" y="4053847"/>
            <a:ext cx="12191999" cy="2804153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" y="3772685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/>
          <p:cNvSpPr/>
          <p:nvPr userDrawn="1"/>
        </p:nvSpPr>
        <p:spPr>
          <a:xfrm rot="5400000">
            <a:off x="4838702" y="81305"/>
            <a:ext cx="2514596" cy="2351994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360000"/>
            <a:ext cx="1606909" cy="1606909"/>
          </a:xfrm>
          <a:prstGeom prst="rect">
            <a:avLst/>
          </a:prstGeom>
        </p:spPr>
      </p:pic>
      <p:pic>
        <p:nvPicPr>
          <p:cNvPr id="18" name="图片 1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156" y="2514601"/>
            <a:ext cx="13490313" cy="4343396"/>
          </a:xfrm>
          <a:prstGeom prst="rect">
            <a:avLst/>
          </a:prstGeom>
        </p:spPr>
      </p:pic>
      <p:sp>
        <p:nvSpPr>
          <p:cNvPr id="19" name="箭头: 五边形 18"/>
          <p:cNvSpPr/>
          <p:nvPr userDrawn="1"/>
        </p:nvSpPr>
        <p:spPr>
          <a:xfrm rot="5400000">
            <a:off x="4838695" y="-6450"/>
            <a:ext cx="2514603" cy="2527502"/>
          </a:xfrm>
          <a:prstGeom prst="homePlate">
            <a:avLst>
              <a:gd name="adj" fmla="val 34883"/>
            </a:avLst>
          </a:prstGeom>
          <a:noFill/>
          <a:ln>
            <a:solidFill>
              <a:srgbClr val="004098"/>
            </a:solidFill>
          </a:ln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5" t="34411" r="4545" b="16541"/>
          <a:stretch>
            <a:fillRect/>
          </a:stretch>
        </p:blipFill>
        <p:spPr>
          <a:xfrm>
            <a:off x="0" y="-19050"/>
            <a:ext cx="12192000" cy="363855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3612450"/>
            <a:ext cx="2880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0000" y="3612450"/>
            <a:ext cx="8604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104775" y="6230343"/>
            <a:ext cx="12782550" cy="633773"/>
            <a:chOff x="-119062" y="6214624"/>
            <a:chExt cx="12801601" cy="66620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21604" y="6214624"/>
              <a:ext cx="11975604" cy="540000"/>
              <a:chOff x="121604" y="6214624"/>
              <a:chExt cx="11975604" cy="540000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4" b="89976" l="486" r="99943">
                            <a14:foregroundMark x1="47341" y1="41108" x2="30417" y2="41350"/>
                            <a14:foregroundMark x1="30417" y1="41350" x2="13522" y2="65683"/>
                            <a14:foregroundMark x1="51687" y1="43816" x2="69068" y2="40825"/>
                            <a14:foregroundMark x1="69068" y1="40825" x2="87907" y2="64996"/>
                            <a14:foregroundMark x1="74385" y1="47898" x2="82590" y2="60914"/>
                            <a14:foregroundMark x1="75357" y1="47251" x2="81618" y2="57478"/>
                            <a14:foregroundMark x1="34305" y1="41754" x2="16895" y2="65683"/>
                            <a14:foregroundMark x1="1458" y1="67745" x2="36221" y2="65683"/>
                            <a14:foregroundMark x1="36221" y1="65683" x2="87993" y2="69078"/>
                            <a14:foregroundMark x1="87993" y1="69078" x2="99971" y2="68391"/>
                            <a14:foregroundMark x1="486" y1="68391" x2="19211" y2="67745"/>
                            <a14:foregroundMark x1="19211" y1="67745" x2="54088" y2="69078"/>
                            <a14:foregroundMark x1="54088" y1="69078" x2="69068" y2="677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>
                <a:fillRect/>
              </a:stretch>
            </p:blipFill>
            <p:spPr>
              <a:xfrm>
                <a:off x="6301009" y="6248472"/>
                <a:ext cx="764568" cy="414282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>
                <a:fillRect/>
              </a:stretch>
            </p:blipFill>
            <p:spPr>
              <a:xfrm>
                <a:off x="4660521" y="6248960"/>
                <a:ext cx="763481" cy="413794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 userDrawn="1"/>
            </p:nvPicPr>
            <p:blipFill>
              <a:blip r:embed="rId8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35030" y1="54468" x2="37203" y2="57582"/>
                            <a14:foregroundMark x1="42036" y1="55115" x2="31513" y2="68095"/>
                            <a14:foregroundMark x1="21904" y1="71816" x2="32828" y2="72422"/>
                            <a14:foregroundMark x1="44209" y1="72422" x2="52717" y2="73262"/>
                            <a14:foregroundMark x1="67136" y1="73374" x2="77495" y2="73069"/>
                            <a14:foregroundMark x1="60852" y1="57582" x2="57363" y2="55722"/>
                            <a14:foregroundMark x1="57792" y1="58795" x2="70918" y2="71816"/>
                            <a14:foregroundMark x1="70918" y1="71816" x2="60423" y2="55115"/>
                            <a14:foregroundMark x1="60423" y1="55115" x2="58221" y2="59442"/>
                            <a14:backgroundMark x1="52531" y1="74282" x2="62625" y2="74282"/>
                            <a14:backgroundMark x1="52531" y1="73676" x2="67000" y2="73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558" y="6214624"/>
                <a:ext cx="763839" cy="540000"/>
              </a:xfrm>
              <a:prstGeom prst="rect">
                <a:avLst/>
              </a:prstGeom>
            </p:spPr>
          </p:pic>
          <p:sp>
            <p:nvSpPr>
              <p:cNvPr id="25" name="矩形 24"/>
              <p:cNvSpPr/>
              <p:nvPr userDrawn="1"/>
            </p:nvSpPr>
            <p:spPr>
              <a:xfrm>
                <a:off x="121604" y="6366822"/>
                <a:ext cx="93864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6D0DA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1896</a:t>
                </a:r>
                <a:endParaRPr lang="zh-CN" altLang="en-US" sz="1800" b="0" cap="none" spc="0" dirty="0">
                  <a:ln w="0"/>
                  <a:solidFill>
                    <a:srgbClr val="C6D0DA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矩形 25"/>
              <p:cNvSpPr/>
              <p:nvPr userDrawn="1"/>
            </p:nvSpPr>
            <p:spPr>
              <a:xfrm>
                <a:off x="11195741" y="6366822"/>
                <a:ext cx="90146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9D3DD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SJTU</a:t>
                </a:r>
                <a:endParaRPr lang="zh-CN" altLang="en-US" sz="1800" b="0" cap="none" spc="0" dirty="0">
                  <a:ln w="0"/>
                  <a:solidFill>
                    <a:srgbClr val="C9D3DD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 userDrawn="1"/>
            </p:nvPicPr>
            <p:blipFill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759" y="6214624"/>
                <a:ext cx="763839" cy="540000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 userDrawn="1"/>
            </p:nvPicPr>
            <p:blipFill>
              <a:blip r:embed="rId1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8538" y="6214624"/>
                <a:ext cx="381842" cy="540000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 userDrawn="1"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951" y="6214624"/>
                <a:ext cx="763667" cy="540000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 userDrawn="1"/>
          </p:nvGrpSpPr>
          <p:grpSpPr>
            <a:xfrm>
              <a:off x="-119062" y="6628418"/>
              <a:ext cx="12801601" cy="252412"/>
              <a:chOff x="-334836" y="4320033"/>
              <a:chExt cx="13395617" cy="451143"/>
            </a:xfrm>
            <a:effectLst>
              <a:reflection blurRad="6350" stA="50000" endA="300" endPos="55500" dist="50800" dir="5400000" sy="-100000" algn="bl" rotWithShape="0"/>
            </a:effectLst>
            <a:scene3d>
              <a:camera prst="perspectiveRelaxedModerately"/>
              <a:lightRig rig="contrasting" dir="t"/>
            </a:scene3d>
          </p:grpSpPr>
          <p:pic>
            <p:nvPicPr>
              <p:cNvPr id="14" name="图片 13"/>
              <p:cNvPicPr>
                <a:picLocks noChangeAspect="1"/>
              </p:cNvPicPr>
              <p:nvPr userDrawn="1"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713618" y="4320033"/>
                <a:ext cx="2347163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5" name="图片 14"/>
              <p:cNvPicPr>
                <a:picLocks noChangeAspect="1"/>
              </p:cNvPicPr>
              <p:nvPr userDrawn="1"/>
            </p:nvPicPr>
            <p:blipFill rotWithShape="1">
              <a:blip r:embed="rId1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rcRect l="21914" r="6898"/>
              <a:stretch>
                <a:fillRect/>
              </a:stretch>
            </p:blipFill>
            <p:spPr>
              <a:xfrm>
                <a:off x="1728372" y="4320033"/>
                <a:ext cx="1670886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6" name="图片 15"/>
              <p:cNvPicPr>
                <a:picLocks noChangeAspect="1"/>
              </p:cNvPicPr>
              <p:nvPr userDrawn="1"/>
            </p:nvPicPr>
            <p:blipFill rotWithShape="1">
              <a:blip r:embed="rId1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rcRect l="-4857" r="4857"/>
              <a:stretch>
                <a:fillRect/>
              </a:stretch>
            </p:blipFill>
            <p:spPr>
              <a:xfrm>
                <a:off x="-334836" y="4320033"/>
                <a:ext cx="2353260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7" name="图片 16"/>
              <p:cNvPicPr>
                <a:picLocks noChangeAspect="1"/>
              </p:cNvPicPr>
              <p:nvPr userDrawn="1"/>
            </p:nvPicPr>
            <p:blipFill rotWithShape="1">
              <a:blip r:embed="rId1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rcRect l="9368" r="-9368"/>
              <a:stretch>
                <a:fillRect/>
              </a:stretch>
            </p:blipFill>
            <p:spPr>
              <a:xfrm>
                <a:off x="3399258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8" name="图片 17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04844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9" name="图片 18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0536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0" name="图片 19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905886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1" name="图片 20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8924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</p:grpSp>
      </p:grpSp>
      <p:pic>
        <p:nvPicPr>
          <p:cNvPr id="32" name="图片 31" descr="图片包含 户外, 标牌, 黑色&#10;&#10;自动生成的说明"/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00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confont-11253-5330645"/>
          <p:cNvSpPr/>
          <p:nvPr userDrawn="1"/>
        </p:nvSpPr>
        <p:spPr>
          <a:xfrm>
            <a:off x="931495" y="785354"/>
            <a:ext cx="10329011" cy="5348934"/>
          </a:xfrm>
          <a:custGeom>
            <a:avLst/>
            <a:gdLst>
              <a:gd name="connsiteX0" fmla="*/ 833 w 606721"/>
              <a:gd name="connsiteY0" fmla="*/ 44880 h 394602"/>
              <a:gd name="connsiteX1" fmla="*/ 287329 w 606721"/>
              <a:gd name="connsiteY1" fmla="*/ 223276 h 394602"/>
              <a:gd name="connsiteX2" fmla="*/ 288161 w 606721"/>
              <a:gd name="connsiteY2" fmla="*/ 223692 h 394602"/>
              <a:gd name="connsiteX3" fmla="*/ 289411 w 606721"/>
              <a:gd name="connsiteY3" fmla="*/ 224523 h 394602"/>
              <a:gd name="connsiteX4" fmla="*/ 295657 w 606721"/>
              <a:gd name="connsiteY4" fmla="*/ 227018 h 394602"/>
              <a:gd name="connsiteX5" fmla="*/ 296490 w 606721"/>
              <a:gd name="connsiteY5" fmla="*/ 227018 h 394602"/>
              <a:gd name="connsiteX6" fmla="*/ 303569 w 606721"/>
              <a:gd name="connsiteY6" fmla="*/ 227850 h 394602"/>
              <a:gd name="connsiteX7" fmla="*/ 310648 w 606721"/>
              <a:gd name="connsiteY7" fmla="*/ 227018 h 394602"/>
              <a:gd name="connsiteX8" fmla="*/ 311064 w 606721"/>
              <a:gd name="connsiteY8" fmla="*/ 227018 h 394602"/>
              <a:gd name="connsiteX9" fmla="*/ 317311 w 606721"/>
              <a:gd name="connsiteY9" fmla="*/ 224523 h 394602"/>
              <a:gd name="connsiteX10" fmla="*/ 318560 w 606721"/>
              <a:gd name="connsiteY10" fmla="*/ 223692 h 394602"/>
              <a:gd name="connsiteX11" fmla="*/ 319809 w 606721"/>
              <a:gd name="connsiteY11" fmla="*/ 223276 h 394602"/>
              <a:gd name="connsiteX12" fmla="*/ 605888 w 606721"/>
              <a:gd name="connsiteY12" fmla="*/ 44880 h 394602"/>
              <a:gd name="connsiteX13" fmla="*/ 606721 w 606721"/>
              <a:gd name="connsiteY13" fmla="*/ 54445 h 394602"/>
              <a:gd name="connsiteX14" fmla="*/ 606721 w 606721"/>
              <a:gd name="connsiteY14" fmla="*/ 340543 h 394602"/>
              <a:gd name="connsiteX15" fmla="*/ 552587 w 606721"/>
              <a:gd name="connsiteY15" fmla="*/ 394602 h 394602"/>
              <a:gd name="connsiteX16" fmla="*/ 54135 w 606721"/>
              <a:gd name="connsiteY16" fmla="*/ 394602 h 394602"/>
              <a:gd name="connsiteX17" fmla="*/ 0 w 606721"/>
              <a:gd name="connsiteY17" fmla="*/ 340543 h 394602"/>
              <a:gd name="connsiteX18" fmla="*/ 0 w 606721"/>
              <a:gd name="connsiteY18" fmla="*/ 54445 h 394602"/>
              <a:gd name="connsiteX19" fmla="*/ 833 w 606721"/>
              <a:gd name="connsiteY19" fmla="*/ 44880 h 394602"/>
              <a:gd name="connsiteX20" fmla="*/ 54126 w 606721"/>
              <a:gd name="connsiteY20" fmla="*/ 0 h 394602"/>
              <a:gd name="connsiteX21" fmla="*/ 552603 w 606721"/>
              <a:gd name="connsiteY21" fmla="*/ 0 h 394602"/>
              <a:gd name="connsiteX22" fmla="*/ 561348 w 606721"/>
              <a:gd name="connsiteY22" fmla="*/ 831 h 394602"/>
              <a:gd name="connsiteX23" fmla="*/ 303573 w 606721"/>
              <a:gd name="connsiteY23" fmla="*/ 161313 h 394602"/>
              <a:gd name="connsiteX24" fmla="*/ 45797 w 606721"/>
              <a:gd name="connsiteY24" fmla="*/ 831 h 394602"/>
              <a:gd name="connsiteX25" fmla="*/ 54126 w 606721"/>
              <a:gd name="connsiteY25" fmla="*/ 0 h 39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721" h="394602">
                <a:moveTo>
                  <a:pt x="833" y="44880"/>
                </a:moveTo>
                <a:lnTo>
                  <a:pt x="287329" y="223276"/>
                </a:lnTo>
                <a:cubicBezTo>
                  <a:pt x="287745" y="223692"/>
                  <a:pt x="287745" y="223692"/>
                  <a:pt x="288161" y="223692"/>
                </a:cubicBezTo>
                <a:cubicBezTo>
                  <a:pt x="288578" y="224108"/>
                  <a:pt x="288994" y="224108"/>
                  <a:pt x="289411" y="224523"/>
                </a:cubicBezTo>
                <a:cubicBezTo>
                  <a:pt x="291493" y="225355"/>
                  <a:pt x="293575" y="226187"/>
                  <a:pt x="295657" y="227018"/>
                </a:cubicBezTo>
                <a:cubicBezTo>
                  <a:pt x="296073" y="227018"/>
                  <a:pt x="296073" y="227018"/>
                  <a:pt x="296490" y="227018"/>
                </a:cubicBezTo>
                <a:cubicBezTo>
                  <a:pt x="298572" y="227434"/>
                  <a:pt x="301070" y="227850"/>
                  <a:pt x="303569" y="227850"/>
                </a:cubicBezTo>
                <a:cubicBezTo>
                  <a:pt x="305651" y="227850"/>
                  <a:pt x="308150" y="227434"/>
                  <a:pt x="310648" y="227018"/>
                </a:cubicBezTo>
                <a:cubicBezTo>
                  <a:pt x="310648" y="227018"/>
                  <a:pt x="311064" y="227018"/>
                  <a:pt x="311064" y="227018"/>
                </a:cubicBezTo>
                <a:cubicBezTo>
                  <a:pt x="313147" y="226187"/>
                  <a:pt x="315229" y="225355"/>
                  <a:pt x="317311" y="224523"/>
                </a:cubicBezTo>
                <a:cubicBezTo>
                  <a:pt x="317727" y="224108"/>
                  <a:pt x="318144" y="224108"/>
                  <a:pt x="318560" y="223692"/>
                </a:cubicBezTo>
                <a:cubicBezTo>
                  <a:pt x="318976" y="223692"/>
                  <a:pt x="319393" y="223692"/>
                  <a:pt x="319809" y="223276"/>
                </a:cubicBezTo>
                <a:lnTo>
                  <a:pt x="605888" y="44880"/>
                </a:lnTo>
                <a:cubicBezTo>
                  <a:pt x="606305" y="48207"/>
                  <a:pt x="606721" y="51118"/>
                  <a:pt x="606721" y="54445"/>
                </a:cubicBezTo>
                <a:lnTo>
                  <a:pt x="606721" y="340543"/>
                </a:lnTo>
                <a:cubicBezTo>
                  <a:pt x="606721" y="370483"/>
                  <a:pt x="582569" y="394602"/>
                  <a:pt x="552587" y="394602"/>
                </a:cubicBezTo>
                <a:lnTo>
                  <a:pt x="54135" y="394602"/>
                </a:lnTo>
                <a:cubicBezTo>
                  <a:pt x="24152" y="394602"/>
                  <a:pt x="0" y="370483"/>
                  <a:pt x="0" y="340543"/>
                </a:cubicBezTo>
                <a:lnTo>
                  <a:pt x="0" y="54445"/>
                </a:lnTo>
                <a:cubicBezTo>
                  <a:pt x="0" y="51118"/>
                  <a:pt x="417" y="48207"/>
                  <a:pt x="833" y="44880"/>
                </a:cubicBezTo>
                <a:close/>
                <a:moveTo>
                  <a:pt x="54126" y="0"/>
                </a:moveTo>
                <a:lnTo>
                  <a:pt x="552603" y="0"/>
                </a:lnTo>
                <a:cubicBezTo>
                  <a:pt x="555518" y="0"/>
                  <a:pt x="558433" y="416"/>
                  <a:pt x="561348" y="831"/>
                </a:cubicBezTo>
                <a:lnTo>
                  <a:pt x="303573" y="161313"/>
                </a:lnTo>
                <a:lnTo>
                  <a:pt x="45797" y="831"/>
                </a:lnTo>
                <a:cubicBezTo>
                  <a:pt x="48296" y="416"/>
                  <a:pt x="51211" y="0"/>
                  <a:pt x="54126" y="0"/>
                </a:cubicBezTo>
                <a:close/>
              </a:path>
            </a:pathLst>
          </a:custGeom>
          <a:blipFill dpi="0" rotWithShape="1">
            <a:blip r:embed="rId2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280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430031" y="2966452"/>
            <a:ext cx="5331939" cy="12026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3600" b="1">
                <a:solidFill>
                  <a:srgbClr val="3366AC"/>
                </a:solidFill>
              </a:defRPr>
            </a:lvl1pPr>
          </a:lstStyle>
          <a:p>
            <a:r>
              <a:rPr lang="zh-CN" altLang="en-US" dirty="0"/>
              <a:t>单击此处添加文字</a:t>
            </a:r>
            <a:endParaRPr lang="zh-CN" altLang="en-US" dirty="0"/>
          </a:p>
        </p:txBody>
      </p:sp>
      <p:pic>
        <p:nvPicPr>
          <p:cNvPr id="26" name="图片 25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2028376"/>
            <a:ext cx="720000" cy="72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53829"/>
            <a:ext cx="12192000" cy="863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004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2810176"/>
            <a:ext cx="12192000" cy="1283368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30" y="1206906"/>
            <a:ext cx="1175340" cy="117534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18288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67511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b="51716"/>
          <a:stretch>
            <a:fillRect/>
          </a:stretch>
        </p:blipFill>
        <p:spPr>
          <a:xfrm>
            <a:off x="5163231" y="0"/>
            <a:ext cx="1865538" cy="12069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600"/>
            <a:ext cx="12372188" cy="39834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3" y="2562394"/>
            <a:ext cx="12191999" cy="1201702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4" y="2373481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/>
          <p:cNvSpPr/>
          <p:nvPr userDrawn="1"/>
        </p:nvSpPr>
        <p:spPr>
          <a:xfrm rot="5400000">
            <a:off x="5036822" y="131045"/>
            <a:ext cx="2118356" cy="1856273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192360"/>
            <a:ext cx="1606909" cy="160690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" y="3856996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0"/>
            <a:ext cx="12192000" cy="720000"/>
            <a:chOff x="1440455" y="2421654"/>
            <a:chExt cx="9311089" cy="2954922"/>
          </a:xfrm>
        </p:grpSpPr>
        <p:sp>
          <p:nvSpPr>
            <p:cNvPr id="10" name="流程图: 过程 9"/>
            <p:cNvSpPr/>
            <p:nvPr/>
          </p:nvSpPr>
          <p:spPr>
            <a:xfrm>
              <a:off x="1440455" y="2421654"/>
              <a:ext cx="9311089" cy="2954922"/>
            </a:xfrm>
            <a:prstGeom prst="flowChartProcess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64000">
                  <a:srgbClr val="3366AC"/>
                </a:gs>
                <a:gs pos="0">
                  <a:srgbClr val="004098"/>
                </a:gs>
                <a:gs pos="81000">
                  <a:srgbClr val="4D79B7"/>
                </a:gs>
                <a:gs pos="37000">
                  <a:srgbClr val="1A53A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064942" y="2677887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064942" y="5179926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0" y="6054766"/>
            <a:ext cx="12166903" cy="411617"/>
          </a:xfrm>
          <a:prstGeom prst="rect">
            <a:avLst/>
          </a:prstGeom>
        </p:spPr>
      </p:pic>
      <p:pic>
        <p:nvPicPr>
          <p:cNvPr id="16" name="图片 15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 userDrawn="1"/>
        </p:nvSpPr>
        <p:spPr bwMode="auto">
          <a:xfrm>
            <a:off x="9380002" y="-3704"/>
            <a:ext cx="1947863" cy="2874963"/>
          </a:xfrm>
          <a:custGeom>
            <a:avLst/>
            <a:gdLst>
              <a:gd name="T0" fmla="*/ 0 w 1227"/>
              <a:gd name="T1" fmla="*/ 0 h 1811"/>
              <a:gd name="T2" fmla="*/ 1227 w 1227"/>
              <a:gd name="T3" fmla="*/ 0 h 1811"/>
              <a:gd name="T4" fmla="*/ 1227 w 1227"/>
              <a:gd name="T5" fmla="*/ 1811 h 1811"/>
              <a:gd name="T6" fmla="*/ 0 w 1227"/>
              <a:gd name="T7" fmla="*/ 0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7" h="1811">
                <a:moveTo>
                  <a:pt x="0" y="0"/>
                </a:moveTo>
                <a:lnTo>
                  <a:pt x="1227" y="0"/>
                </a:lnTo>
                <a:lnTo>
                  <a:pt x="1227" y="18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9804"/>
            </a:schemeClr>
          </a:solidFill>
          <a:ln w="6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8166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"/>
          <a:stretch>
            <a:fillRect/>
          </a:stretch>
        </p:blipFill>
        <p:spPr>
          <a:xfrm>
            <a:off x="0" y="0"/>
            <a:ext cx="8457739" cy="6852458"/>
          </a:xfrm>
          <a:custGeom>
            <a:avLst/>
            <a:gdLst>
              <a:gd name="connsiteX0" fmla="*/ 0 w 8457739"/>
              <a:gd name="connsiteY0" fmla="*/ 0 h 6852458"/>
              <a:gd name="connsiteX1" fmla="*/ 4178729 w 8457739"/>
              <a:gd name="connsiteY1" fmla="*/ 0 h 6852458"/>
              <a:gd name="connsiteX2" fmla="*/ 8457739 w 8457739"/>
              <a:gd name="connsiteY2" fmla="*/ 6852458 h 6852458"/>
              <a:gd name="connsiteX3" fmla="*/ 0 w 8457739"/>
              <a:gd name="connsiteY3" fmla="*/ 6852458 h 685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7739" h="6852458">
                <a:moveTo>
                  <a:pt x="0" y="0"/>
                </a:moveTo>
                <a:lnTo>
                  <a:pt x="4178729" y="0"/>
                </a:lnTo>
                <a:lnTo>
                  <a:pt x="8457739" y="6852458"/>
                </a:lnTo>
                <a:lnTo>
                  <a:pt x="0" y="6852458"/>
                </a:lnTo>
                <a:close/>
              </a:path>
            </a:pathLst>
          </a:custGeom>
        </p:spPr>
      </p:pic>
      <p:sp>
        <p:nvSpPr>
          <p:cNvPr id="6" name="Freeform 6"/>
          <p:cNvSpPr/>
          <p:nvPr userDrawn="1"/>
        </p:nvSpPr>
        <p:spPr bwMode="auto">
          <a:xfrm>
            <a:off x="0" y="0"/>
            <a:ext cx="8460052" cy="6861704"/>
          </a:xfrm>
          <a:custGeom>
            <a:avLst/>
            <a:gdLst>
              <a:gd name="T0" fmla="*/ 0 w 4326"/>
              <a:gd name="T1" fmla="*/ 0 h 3234"/>
              <a:gd name="T2" fmla="*/ 2135 w 4326"/>
              <a:gd name="T3" fmla="*/ 0 h 3234"/>
              <a:gd name="T4" fmla="*/ 4326 w 4326"/>
              <a:gd name="T5" fmla="*/ 3234 h 3234"/>
              <a:gd name="T6" fmla="*/ 0 w 4326"/>
              <a:gd name="T7" fmla="*/ 3234 h 3234"/>
              <a:gd name="T8" fmla="*/ 0 w 4326"/>
              <a:gd name="T9" fmla="*/ 0 h 3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26" h="3234">
                <a:moveTo>
                  <a:pt x="0" y="0"/>
                </a:moveTo>
                <a:lnTo>
                  <a:pt x="2135" y="0"/>
                </a:lnTo>
                <a:lnTo>
                  <a:pt x="4326" y="3234"/>
                </a:lnTo>
                <a:lnTo>
                  <a:pt x="0" y="323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57000"/>
            </a:sysClr>
          </a:solidFill>
          <a:ln w="6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8166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 userDrawn="1"/>
        </p:nvSpPr>
        <p:spPr>
          <a:xfrm>
            <a:off x="5887468" y="4897596"/>
            <a:ext cx="2570271" cy="1966865"/>
          </a:xfrm>
          <a:prstGeom prst="triangle">
            <a:avLst>
              <a:gd name="adj" fmla="val 51849"/>
            </a:avLst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t="13196" r="37111"/>
          <a:stretch>
            <a:fillRect/>
          </a:stretch>
        </p:blipFill>
        <p:spPr>
          <a:xfrm>
            <a:off x="9699877" y="-3704"/>
            <a:ext cx="2492124" cy="5884732"/>
          </a:xfrm>
          <a:prstGeom prst="rect">
            <a:avLst/>
          </a:prstGeom>
        </p:spPr>
      </p:pic>
      <p:sp>
        <p:nvSpPr>
          <p:cNvPr id="19" name="灯片编号占位符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014413" y="1390384"/>
            <a:ext cx="5194594" cy="4077232"/>
            <a:chOff x="5253925" y="856186"/>
            <a:chExt cx="6555782" cy="5145628"/>
          </a:xfrm>
        </p:grpSpPr>
        <p:grpSp>
          <p:nvGrpSpPr>
            <p:cNvPr id="6" name="组合 5"/>
            <p:cNvGrpSpPr/>
            <p:nvPr/>
          </p:nvGrpSpPr>
          <p:grpSpPr>
            <a:xfrm>
              <a:off x="5455964" y="978526"/>
              <a:ext cx="6123124" cy="4900949"/>
              <a:chOff x="9144264" y="1395808"/>
              <a:chExt cx="5080440" cy="4066384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9144264" y="1395808"/>
                <a:ext cx="5080440" cy="4066384"/>
                <a:chOff x="0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0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Picture 53_1"/>
                <p:cNvPicPr>
                  <a:picLocks noChangeAspect="1"/>
                </p:cNvPicPr>
                <p:nvPr/>
              </p:nvPicPr>
              <p:blipFill>
                <a:blip r:embed="rId2"/>
                <a:srcRect r="66667"/>
                <a:stretch>
                  <a:fillRect/>
                </a:stretch>
              </p:blipFill>
              <p:spPr>
                <a:xfrm>
                  <a:off x="0" y="850304"/>
                  <a:ext cx="2032176" cy="4066384"/>
                </a:xfrm>
                <a:prstGeom prst="rect">
                  <a:avLst/>
                </a:prstGeom>
                <a:sp3d z="-879958"/>
              </p:spPr>
            </p:pic>
          </p:grpSp>
          <p:grpSp>
            <p:nvGrpSpPr>
              <p:cNvPr id="18" name="组合 17"/>
              <p:cNvGrpSpPr/>
              <p:nvPr/>
            </p:nvGrpSpPr>
            <p:grpSpPr>
              <a:xfrm>
                <a:off x="9144264" y="1395808"/>
                <a:ext cx="5080440" cy="4066384"/>
                <a:chOff x="1168229" y="850304"/>
                <a:chExt cx="5080440" cy="4066384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168229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Picture 54_2"/>
                <p:cNvPicPr>
                  <a:picLocks noChangeAspect="1"/>
                </p:cNvPicPr>
                <p:nvPr/>
              </p:nvPicPr>
              <p:blipFill>
                <a:blip r:embed="rId2"/>
                <a:srcRect l="33333" r="33333"/>
                <a:stretch>
                  <a:fillRect/>
                </a:stretch>
              </p:blipFill>
              <p:spPr>
                <a:xfrm>
                  <a:off x="2692356" y="850304"/>
                  <a:ext cx="2032186" cy="4066384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9" name="组合 18"/>
              <p:cNvGrpSpPr/>
              <p:nvPr/>
            </p:nvGrpSpPr>
            <p:grpSpPr>
              <a:xfrm>
                <a:off x="9144264" y="1395808"/>
                <a:ext cx="5080440" cy="4066384"/>
                <a:chOff x="4368624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4368624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Picture 55_3"/>
                <p:cNvPicPr>
                  <a:picLocks noChangeAspect="1"/>
                </p:cNvPicPr>
                <p:nvPr/>
              </p:nvPicPr>
              <p:blipFill>
                <a:blip r:embed="rId2"/>
                <a:srcRect l="66667"/>
                <a:stretch>
                  <a:fillRect/>
                </a:stretch>
              </p:blipFill>
              <p:spPr>
                <a:xfrm>
                  <a:off x="7416888" y="850304"/>
                  <a:ext cx="2032176" cy="4066384"/>
                </a:xfrm>
                <a:prstGeom prst="rect">
                  <a:avLst/>
                </a:prstGeom>
                <a:sp3d z="879958"/>
              </p:spPr>
            </p:pic>
          </p:grpSp>
        </p:grpSp>
        <p:grpSp>
          <p:nvGrpSpPr>
            <p:cNvPr id="7" name="组合 6"/>
            <p:cNvGrpSpPr/>
            <p:nvPr/>
          </p:nvGrpSpPr>
          <p:grpSpPr>
            <a:xfrm>
              <a:off x="5253925" y="856186"/>
              <a:ext cx="6555782" cy="5145628"/>
              <a:chOff x="11322365" y="1920821"/>
              <a:chExt cx="4618120" cy="448094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1322365" y="1920821"/>
                <a:ext cx="4618120" cy="4480948"/>
                <a:chOff x="0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0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6" name="Picture 35_1"/>
                <p:cNvPicPr>
                  <a:picLocks noChangeAspect="1"/>
                </p:cNvPicPr>
                <p:nvPr/>
              </p:nvPicPr>
              <p:blipFill>
                <a:blip r:embed="rId3"/>
                <a:srcRect r="66667"/>
                <a:stretch>
                  <a:fillRect/>
                </a:stretch>
              </p:blipFill>
              <p:spPr>
                <a:xfrm>
                  <a:off x="0" y="670463"/>
                  <a:ext cx="1847249" cy="4480948"/>
                </a:xfrm>
                <a:prstGeom prst="rect">
                  <a:avLst/>
                </a:prstGeom>
                <a:sp3d z="-799882"/>
              </p:spPr>
            </p:pic>
          </p:grpSp>
          <p:grpSp>
            <p:nvGrpSpPr>
              <p:cNvPr id="9" name="组合 8"/>
              <p:cNvGrpSpPr/>
              <p:nvPr/>
            </p:nvGrpSpPr>
            <p:grpSpPr>
              <a:xfrm>
                <a:off x="11322365" y="1920821"/>
                <a:ext cx="4618120" cy="4480948"/>
                <a:chOff x="1276957" y="670463"/>
                <a:chExt cx="4618120" cy="4480948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1276957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4" name="Picture 36_2"/>
                <p:cNvPicPr>
                  <a:picLocks noChangeAspect="1"/>
                </p:cNvPicPr>
                <p:nvPr/>
              </p:nvPicPr>
              <p:blipFill>
                <a:blip r:embed="rId3"/>
                <a:srcRect l="33333" r="33333"/>
                <a:stretch>
                  <a:fillRect/>
                </a:stretch>
              </p:blipFill>
              <p:spPr>
                <a:xfrm>
                  <a:off x="2662388" y="670463"/>
                  <a:ext cx="1847259" cy="4480948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0" name="组合 9"/>
              <p:cNvGrpSpPr/>
              <p:nvPr/>
            </p:nvGrpSpPr>
            <p:grpSpPr>
              <a:xfrm>
                <a:off x="11322365" y="1920821"/>
                <a:ext cx="4618120" cy="4480948"/>
                <a:chOff x="4401152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4401152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" name="Picture 37_3"/>
                <p:cNvPicPr>
                  <a:picLocks noChangeAspect="1"/>
                </p:cNvPicPr>
                <p:nvPr/>
              </p:nvPicPr>
              <p:blipFill>
                <a:blip r:embed="rId3"/>
                <a:srcRect l="66667"/>
                <a:stretch>
                  <a:fillRect/>
                </a:stretch>
              </p:blipFill>
              <p:spPr>
                <a:xfrm>
                  <a:off x="7172023" y="670463"/>
                  <a:ext cx="1847249" cy="4480948"/>
                </a:xfrm>
                <a:prstGeom prst="rect">
                  <a:avLst/>
                </a:prstGeom>
                <a:sp3d z="799882"/>
              </p:spPr>
            </p:pic>
          </p:grpSp>
        </p:grpSp>
      </p:grp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430031" y="4053173"/>
            <a:ext cx="5331939" cy="9532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汇报人：</a:t>
            </a:r>
            <a:r>
              <a:rPr lang="zh-CN" altLang="en-US" sz="3200" dirty="0">
                <a:solidFill>
                  <a:schemeClr val="bg1"/>
                </a:solidFill>
              </a:rPr>
              <a:t>朱奕涵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0" y="2769884"/>
            <a:ext cx="12191999" cy="953271"/>
          </a:xfrm>
          <a:prstGeom prst="rect">
            <a:avLst/>
          </a:prstGeom>
          <a:solidFill>
            <a:schemeClr val="bg1">
              <a:alpha val="70000"/>
            </a:schemeClr>
          </a:solidFill>
          <a:effectLst/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dirty="0">
                <a:solidFill>
                  <a:srgbClr val="124D9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量子计算：</a:t>
            </a:r>
            <a:r>
              <a:rPr lang="zh-CN" altLang="en-US" sz="6000" dirty="0">
                <a:solidFill>
                  <a:srgbClr val="124D9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量子态</a:t>
            </a:r>
            <a:endParaRPr lang="zh-CN" altLang="en-US" sz="6000" dirty="0">
              <a:solidFill>
                <a:srgbClr val="124D9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9780" y="1036320"/>
            <a:ext cx="1241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因此扩展到</a:t>
            </a:r>
            <a:r>
              <a:rPr lang="en-US" altLang="zh-CN"/>
              <a:t> n </a:t>
            </a:r>
            <a:r>
              <a:rPr lang="zh-CN" altLang="en-US"/>
              <a:t>位的情况，观测第</a:t>
            </a:r>
            <a:r>
              <a:rPr lang="en-US" altLang="zh-CN"/>
              <a:t> i </a:t>
            </a:r>
            <a:r>
              <a:rPr lang="zh-CN" altLang="en-US"/>
              <a:t>位之后剩余量子位的叠加态应是：</a:t>
            </a:r>
            <a:endParaRPr lang="zh-CN" altLang="en-US"/>
          </a:p>
        </p:txBody>
      </p:sp>
      <p:pic>
        <p:nvPicPr>
          <p:cNvPr id="4" name="图片 3" descr="3724a91572d9dd2d542177b633658f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5515" y="1899285"/>
            <a:ext cx="7035165" cy="21647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800" y="3075057"/>
            <a:ext cx="52110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纠缠态</a:t>
            </a:r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600" b="1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1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335" y="1029335"/>
            <a:ext cx="108045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在量子力学里，当几个粒子在彼此相互作用后，由于各个粒子所拥有的特性已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综合成为整体性质，无法单独描述各个粒子的性质，只能描述整体系统的性质，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则称这现象为</a:t>
            </a:r>
            <a:r>
              <a:rPr lang="zh-CN" altLang="en-US" sz="2400" b="1"/>
              <a:t>量子缠结或量子纠缠（</a:t>
            </a:r>
            <a:r>
              <a:rPr lang="en-US" altLang="zh-CN" sz="2400" b="1"/>
              <a:t>quantum entanglement</a:t>
            </a:r>
            <a:r>
              <a:rPr lang="zh-CN" altLang="en-US" sz="2400" b="1"/>
              <a:t>）</a:t>
            </a:r>
            <a:r>
              <a:rPr lang="zh-CN" altLang="en-US" sz="2400"/>
              <a:t>。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9315" y="1084580"/>
            <a:ext cx="107149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对于某些特殊的双量子位量子态，也就是：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对其进行局部观测时，我们发现剩下的一个量子位的量子态总会只剩下</a:t>
            </a:r>
            <a:r>
              <a:rPr lang="en-US" altLang="zh-CN"/>
              <a:t>             </a:t>
            </a:r>
            <a:r>
              <a:rPr lang="zh-CN" altLang="en-US"/>
              <a:t>，这相当于它也落入了一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个百分百概率确定的状态，这时我们称这种量子态为</a:t>
            </a:r>
            <a:r>
              <a:rPr lang="zh-CN" altLang="en-US" b="1"/>
              <a:t>纠缠态</a:t>
            </a:r>
            <a:r>
              <a:rPr lang="zh-CN" altLang="en-US"/>
              <a:t>。纠缠态是一种特殊的叠加态。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纠缠态中最重要的四种又是贝尔纠缠态，又称为</a:t>
            </a:r>
            <a:r>
              <a:rPr lang="en-US" altLang="zh-CN"/>
              <a:t>EPR</a:t>
            </a:r>
            <a:r>
              <a:rPr lang="zh-CN" altLang="en-US"/>
              <a:t>对，这在量子计算中极常用到：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84efc537ae1af7fad42ba447b18fe6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7280" y="1638300"/>
            <a:ext cx="3941445" cy="732790"/>
          </a:xfrm>
          <a:prstGeom prst="rect">
            <a:avLst/>
          </a:prstGeom>
        </p:spPr>
      </p:pic>
      <p:pic>
        <p:nvPicPr>
          <p:cNvPr id="5" name="图片 4" descr="2019ede6bfe2ac5444558aa2fadbfb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475" y="2343150"/>
            <a:ext cx="777875" cy="398145"/>
          </a:xfrm>
          <a:prstGeom prst="rect">
            <a:avLst/>
          </a:prstGeom>
        </p:spPr>
      </p:pic>
      <p:pic>
        <p:nvPicPr>
          <p:cNvPr id="6" name="图片 5" descr="63f32c3785499bae760e11d2713ad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25" y="4099560"/>
            <a:ext cx="3342640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800" y="3075057"/>
            <a:ext cx="52110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纯态与混合态</a:t>
            </a:r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600" b="1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1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31545" y="1312545"/>
            <a:ext cx="1014857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虽然系统要落入哪个本征态是不确定的，但它的叠加态却是可以确定的，可以只用一个右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矢的态矢量来表示，这时我们称之为</a:t>
            </a:r>
            <a:r>
              <a:rPr lang="zh-CN" altLang="en-US" sz="2000" b="1"/>
              <a:t>纯态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然而还有一些量子系统连是什么叠加态都不能确定，它具有</a:t>
            </a:r>
            <a:r>
              <a:rPr lang="en-US" altLang="zh-CN" sz="2000"/>
              <a:t> n </a:t>
            </a:r>
            <a:r>
              <a:rPr lang="zh-CN" altLang="en-US" sz="2000"/>
              <a:t>个不同的叠加态</a:t>
            </a:r>
            <a:r>
              <a:rPr lang="en-US" altLang="zh-CN" sz="2000"/>
              <a:t> </a:t>
            </a:r>
            <a:r>
              <a:rPr lang="zh-CN" altLang="en-US" sz="2000"/>
              <a:t>，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称之为</a:t>
            </a:r>
            <a:r>
              <a:rPr lang="zh-CN" altLang="en-US" sz="2000" b="1"/>
              <a:t>混合态</a:t>
            </a:r>
            <a:r>
              <a:rPr lang="zh-CN" altLang="en-US" sz="2000"/>
              <a:t>。为了描述混合态我们不能单纯地只使用态矢量来表示，例如下面这种简单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的线性加权和就是不行的：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因为最终各本征态出现的概率和不会为 </a:t>
            </a:r>
            <a:r>
              <a:rPr lang="en-US" altLang="zh-CN" sz="2000"/>
              <a:t>1 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* </a:t>
            </a:r>
            <a:r>
              <a:rPr lang="zh-CN" altLang="en-US" sz="2000" b="1"/>
              <a:t>一个量子系统不是纯态就是混合态的。叠加态和本征态只存在于纯态中。</a:t>
            </a:r>
            <a:endParaRPr lang="zh-CN" altLang="en-US" sz="2000" b="1"/>
          </a:p>
          <a:p>
            <a:endParaRPr lang="en-US" altLang="zh-CN" sz="2000" b="1"/>
          </a:p>
          <a:p>
            <a:endParaRPr lang="en-US" altLang="zh-CN" sz="2000" b="1"/>
          </a:p>
        </p:txBody>
      </p:sp>
      <p:pic>
        <p:nvPicPr>
          <p:cNvPr id="4" name="图片 3" descr="a7ba891831a2dc918d0b6382f33c9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0905" y="4234815"/>
            <a:ext cx="1789430" cy="8464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6275" y="843280"/>
            <a:ext cx="939609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我们定义密度矩阵来描述混合态。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当然纯态也可以用密度矩阵来描述：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4" name="图片 3" descr="74bf5b336b2fb00b1dc579242ae94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2230" y="1425575"/>
            <a:ext cx="3129280" cy="1075690"/>
          </a:xfrm>
          <a:prstGeom prst="rect">
            <a:avLst/>
          </a:prstGeom>
        </p:spPr>
      </p:pic>
      <p:pic>
        <p:nvPicPr>
          <p:cNvPr id="5" name="图片 4" descr="7efc3ed4ab05a706f1d40f0d8669d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890" y="3239770"/>
            <a:ext cx="2237740" cy="7385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4830" y="988060"/>
            <a:ext cx="106387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下面考察一些密度矩阵的性质：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首先注意到纯态的密度矩阵的任意次幂都是</a:t>
            </a:r>
            <a:r>
              <a:rPr lang="zh-CN" altLang="en-US" sz="2400" b="1"/>
              <a:t>相等的</a:t>
            </a:r>
            <a:r>
              <a:rPr lang="zh-CN" altLang="en-US" sz="2400"/>
              <a:t>，因为：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而混合态是</a:t>
            </a:r>
            <a:r>
              <a:rPr lang="zh-CN" altLang="en-US" sz="2400" b="1"/>
              <a:t>不等的</a:t>
            </a:r>
            <a:r>
              <a:rPr lang="zh-CN" altLang="en-US" sz="2400"/>
              <a:t>：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  <p:pic>
        <p:nvPicPr>
          <p:cNvPr id="4" name="图片 3" descr="550ada23fc50dad0e1d71a4e2ae07b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2347595"/>
            <a:ext cx="5812155" cy="723265"/>
          </a:xfrm>
          <a:prstGeom prst="rect">
            <a:avLst/>
          </a:prstGeom>
        </p:spPr>
      </p:pic>
      <p:pic>
        <p:nvPicPr>
          <p:cNvPr id="5" name="图片 4" descr="60d9ce09cf4f8504bf4187ee15710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30" y="3832225"/>
            <a:ext cx="6488430" cy="10248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3260" y="1105535"/>
            <a:ext cx="9837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再来关注密度</a:t>
            </a:r>
            <a:r>
              <a:rPr lang="zh-CN" altLang="en-US" sz="2000" b="1"/>
              <a:t>矩阵的迹</a:t>
            </a:r>
            <a:r>
              <a:rPr lang="zh-CN" altLang="en-US" sz="2000"/>
              <a:t>（矩阵主对角线上所有元素之和）。对于纯态来说，其密度矩阵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的迹显然是</a:t>
            </a:r>
            <a:r>
              <a:rPr lang="en-US" altLang="zh-CN" sz="2000"/>
              <a:t> 1 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5" name="图片 4" descr="f7e340784ed1bb756fe5635fb3c79c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2397125"/>
            <a:ext cx="1016635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4509741" y="2684224"/>
            <a:ext cx="3172518" cy="10628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谢谢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100"/>
          <p:cNvSpPr/>
          <p:nvPr userDrawn="1"/>
        </p:nvSpPr>
        <p:spPr>
          <a:xfrm>
            <a:off x="792031" y="2541674"/>
            <a:ext cx="4320000" cy="540000"/>
          </a:xfrm>
          <a:prstGeom prst="roundRect">
            <a:avLst/>
          </a:prstGeom>
          <a:solidFill>
            <a:srgbClr val="004098"/>
          </a:solidFill>
          <a:ln w="25400" cap="flat" cmpd="sng" algn="ctr">
            <a:noFill/>
            <a:prstDash val="solid"/>
          </a:ln>
          <a:effectLst/>
        </p:spPr>
        <p:txBody>
          <a:bodyPr lIns="121960" tIns="60980" rIns="121960" bIns="60980" anchor="ctr"/>
          <a:lstStyle/>
          <a:p>
            <a:pPr lvl="0" algn="ctr" defTabSz="816610">
              <a:defRPr/>
            </a:pPr>
            <a:r>
              <a:rPr lang="en-US" altLang="zh-CN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01 </a:t>
            </a: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量子态与计算基态</a:t>
            </a:r>
            <a:r>
              <a:rPr lang="en-US" altLang="zh-CN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28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圆角矩形 103"/>
          <p:cNvSpPr/>
          <p:nvPr userDrawn="1"/>
        </p:nvSpPr>
        <p:spPr>
          <a:xfrm>
            <a:off x="792031" y="3420564"/>
            <a:ext cx="4320000" cy="540000"/>
          </a:xfrm>
          <a:prstGeom prst="roundRect">
            <a:avLst/>
          </a:prstGeom>
          <a:solidFill>
            <a:srgbClr val="004098"/>
          </a:solidFill>
          <a:ln w="25400" cap="flat" cmpd="sng" algn="ctr">
            <a:noFill/>
            <a:prstDash val="solid"/>
          </a:ln>
          <a:effectLst/>
        </p:spPr>
        <p:txBody>
          <a:bodyPr lIns="121960" tIns="60980" rIns="121960" bIns="60980" anchor="ctr"/>
          <a:lstStyle/>
          <a:p>
            <a:pPr lvl="0" algn="ctr" defTabSz="816610">
              <a:defRPr/>
            </a:pPr>
            <a:r>
              <a:rPr lang="en-US" altLang="zh-CN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02 </a:t>
            </a: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局部观测</a:t>
            </a:r>
            <a:endParaRPr lang="zh-CN" altLang="en-US" sz="28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圆角矩形 106"/>
          <p:cNvSpPr/>
          <p:nvPr userDrawn="1"/>
        </p:nvSpPr>
        <p:spPr>
          <a:xfrm>
            <a:off x="792031" y="4299452"/>
            <a:ext cx="4320000" cy="540000"/>
          </a:xfrm>
          <a:prstGeom prst="roundRect">
            <a:avLst/>
          </a:prstGeom>
          <a:solidFill>
            <a:srgbClr val="004098"/>
          </a:solidFill>
          <a:ln w="25400" cap="flat" cmpd="sng" algn="ctr">
            <a:noFill/>
            <a:prstDash val="solid"/>
          </a:ln>
          <a:effectLst/>
        </p:spPr>
        <p:txBody>
          <a:bodyPr lIns="121960" tIns="60980" rIns="121960" bIns="60980" anchor="ctr"/>
          <a:lstStyle/>
          <a:p>
            <a:pPr lvl="0" algn="ctr" defTabSz="816610">
              <a:defRPr/>
            </a:pPr>
            <a:r>
              <a:rPr lang="en-US" altLang="zh-CN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03 </a:t>
            </a: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纠缠态</a:t>
            </a:r>
            <a:endParaRPr lang="zh-CN" altLang="en-US" sz="28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圆角矩形 109"/>
          <p:cNvSpPr/>
          <p:nvPr userDrawn="1"/>
        </p:nvSpPr>
        <p:spPr>
          <a:xfrm>
            <a:off x="792031" y="5178342"/>
            <a:ext cx="4320000" cy="540000"/>
          </a:xfrm>
          <a:prstGeom prst="roundRect">
            <a:avLst/>
          </a:prstGeom>
          <a:solidFill>
            <a:srgbClr val="004098"/>
          </a:solidFill>
          <a:ln w="25400" cap="flat" cmpd="sng" algn="ctr">
            <a:noFill/>
            <a:prstDash val="solid"/>
          </a:ln>
          <a:effectLst/>
        </p:spPr>
        <p:txBody>
          <a:bodyPr lIns="121960" tIns="60980" rIns="121960" bIns="60980" anchor="ctr"/>
          <a:lstStyle/>
          <a:p>
            <a:pPr algn="ctr" defTabSz="816610">
              <a:defRPr/>
            </a:pPr>
            <a:r>
              <a:rPr lang="en-US" altLang="zh-CN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04 </a:t>
            </a: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纯态与混合</a:t>
            </a:r>
            <a:r>
              <a:rPr lang="zh-CN" altLang="en-US" sz="2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态</a:t>
            </a:r>
            <a:endParaRPr lang="zh-CN" altLang="en-US" sz="28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 userDrawn="1"/>
        </p:nvGrpSpPr>
        <p:grpSpPr>
          <a:xfrm>
            <a:off x="7552473" y="2541674"/>
            <a:ext cx="2460943" cy="2758789"/>
            <a:chOff x="8048687" y="2424844"/>
            <a:chExt cx="2773740" cy="3109443"/>
          </a:xfrm>
          <a:solidFill>
            <a:srgbClr val="004098"/>
          </a:solidFill>
        </p:grpSpPr>
        <p:sp>
          <p:nvSpPr>
            <p:cNvPr id="23" name="Freeform 19"/>
            <p:cNvSpPr/>
            <p:nvPr/>
          </p:nvSpPr>
          <p:spPr bwMode="auto">
            <a:xfrm>
              <a:off x="8048687" y="2424844"/>
              <a:ext cx="2773740" cy="3109443"/>
            </a:xfrm>
            <a:custGeom>
              <a:avLst/>
              <a:gdLst>
                <a:gd name="T0" fmla="*/ 772 w 772"/>
                <a:gd name="T1" fmla="*/ 596 h 865"/>
                <a:gd name="T2" fmla="*/ 721 w 772"/>
                <a:gd name="T3" fmla="*/ 685 h 865"/>
                <a:gd name="T4" fmla="*/ 437 w 772"/>
                <a:gd name="T5" fmla="*/ 849 h 865"/>
                <a:gd name="T6" fmla="*/ 335 w 772"/>
                <a:gd name="T7" fmla="*/ 849 h 865"/>
                <a:gd name="T8" fmla="*/ 51 w 772"/>
                <a:gd name="T9" fmla="*/ 685 h 865"/>
                <a:gd name="T10" fmla="*/ 0 w 772"/>
                <a:gd name="T11" fmla="*/ 596 h 865"/>
                <a:gd name="T12" fmla="*/ 0 w 772"/>
                <a:gd name="T13" fmla="*/ 268 h 865"/>
                <a:gd name="T14" fmla="*/ 51 w 772"/>
                <a:gd name="T15" fmla="*/ 180 h 865"/>
                <a:gd name="T16" fmla="*/ 335 w 772"/>
                <a:gd name="T17" fmla="*/ 16 h 865"/>
                <a:gd name="T18" fmla="*/ 437 w 772"/>
                <a:gd name="T19" fmla="*/ 16 h 865"/>
                <a:gd name="T20" fmla="*/ 721 w 772"/>
                <a:gd name="T21" fmla="*/ 180 h 865"/>
                <a:gd name="T22" fmla="*/ 772 w 772"/>
                <a:gd name="T23" fmla="*/ 268 h 865"/>
                <a:gd name="T24" fmla="*/ 772 w 772"/>
                <a:gd name="T25" fmla="*/ 59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2" h="865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0"/>
            <p:cNvSpPr>
              <a:spLocks noChangeArrowheads="1"/>
            </p:cNvSpPr>
            <p:nvPr/>
          </p:nvSpPr>
          <p:spPr bwMode="auto">
            <a:xfrm>
              <a:off x="8356529" y="3256374"/>
              <a:ext cx="2158056" cy="1015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6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  <a:endParaRPr 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TextBox 11"/>
            <p:cNvSpPr txBox="1"/>
            <p:nvPr/>
          </p:nvSpPr>
          <p:spPr>
            <a:xfrm>
              <a:off x="8680863" y="4425604"/>
              <a:ext cx="1509387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defTabSz="816610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 flipV="1">
              <a:off x="8529178" y="4455134"/>
              <a:ext cx="1812757" cy="13079"/>
            </a:xfrm>
            <a:prstGeom prst="line">
              <a:avLst/>
            </a:prstGeom>
            <a:grpFill/>
            <a:ln w="38100" cap="flat" cmpd="sng" algn="ctr">
              <a:solidFill>
                <a:schemeClr val="bg1"/>
              </a:solidFill>
              <a:prstDash val="sysDot"/>
            </a:ln>
            <a:effectLst/>
          </p:spPr>
        </p:cxn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800" y="3075057"/>
            <a:ext cx="52110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3600" b="1" kern="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量子态与计算基态</a:t>
            </a:r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600" b="1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1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1700" y="1191260"/>
            <a:ext cx="10192385" cy="2781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       </a:t>
            </a:r>
            <a:r>
              <a:rPr lang="zh-CN" altLang="en-US" sz="2800"/>
              <a:t>在上节，我们知道一个量子位对应的</a:t>
            </a:r>
            <a:r>
              <a:rPr lang="zh-CN" altLang="en-US" sz="2800" b="1"/>
              <a:t>叠加态</a:t>
            </a:r>
            <a:r>
              <a:rPr lang="zh-CN" altLang="en-US" sz="2800"/>
              <a:t>可以表示为两个</a:t>
            </a:r>
            <a:r>
              <a:rPr lang="zh-CN" altLang="en-US" sz="2800" b="1"/>
              <a:t>本征态</a:t>
            </a:r>
            <a:r>
              <a:rPr lang="zh-CN" altLang="en-US" sz="2800"/>
              <a:t>的叠加，即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对于两个量子位，则表示为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</p:txBody>
      </p:sp>
      <p:pic>
        <p:nvPicPr>
          <p:cNvPr id="5" name="图片 4" descr="8b52c3eb70ed2a4d1a3c573eea324f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9990" y="2360295"/>
            <a:ext cx="3462655" cy="819150"/>
          </a:xfrm>
          <a:prstGeom prst="rect">
            <a:avLst/>
          </a:prstGeom>
        </p:spPr>
      </p:pic>
      <p:pic>
        <p:nvPicPr>
          <p:cNvPr id="6" name="图片 5" descr="4e32ffee2a1ae3f17f29b27fc04eb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3972560"/>
            <a:ext cx="6308090" cy="7658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43205" y="902970"/>
            <a:ext cx="13569950" cy="3106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ym typeface="+mn-ea"/>
              </a:rPr>
              <a:t>扩展为</a:t>
            </a:r>
            <a:r>
              <a:rPr lang="en-US" altLang="zh-CN" sz="2800">
                <a:sym typeface="+mn-ea"/>
              </a:rPr>
              <a:t> n </a:t>
            </a:r>
            <a:r>
              <a:rPr lang="zh-CN" altLang="en-US" sz="2800">
                <a:sym typeface="+mn-ea"/>
              </a:rPr>
              <a:t>位时，则量子态可以表示为：</a:t>
            </a:r>
            <a:endParaRPr lang="zh-CN" altLang="en-US" sz="2800">
              <a:sym typeface="+mn-ea"/>
            </a:endParaRPr>
          </a:p>
          <a:p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这里的</a:t>
            </a:r>
            <a:r>
              <a:rPr lang="en-US" altLang="zh-CN" sz="2800"/>
              <a:t>         </a:t>
            </a:r>
            <a:r>
              <a:rPr lang="zh-CN" altLang="en-US" sz="2800"/>
              <a:t>通常会展开写为一个长度为的二进制数，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而它又代表一个长度为</a:t>
            </a:r>
            <a:r>
              <a:rPr lang="en-US" altLang="zh-CN" sz="2800"/>
              <a:t>       </a:t>
            </a:r>
            <a:r>
              <a:rPr lang="zh-CN" altLang="en-US" sz="2800"/>
              <a:t>、只在第</a:t>
            </a:r>
            <a:r>
              <a:rPr lang="en-US" altLang="zh-CN" sz="2800"/>
              <a:t> i </a:t>
            </a:r>
            <a:r>
              <a:rPr lang="zh-CN" altLang="en-US" sz="2800"/>
              <a:t>位为</a:t>
            </a:r>
            <a:r>
              <a:rPr lang="en-US" altLang="zh-CN" sz="2800"/>
              <a:t> 1 </a:t>
            </a:r>
            <a:r>
              <a:rPr lang="zh-CN" altLang="en-US" sz="2800"/>
              <a:t>的二进制串</a:t>
            </a:r>
            <a:r>
              <a:rPr lang="en-US" altLang="zh-CN" sz="2800"/>
              <a:t> </a:t>
            </a:r>
            <a:r>
              <a:rPr lang="zh-CN" altLang="en-US" sz="2800"/>
              <a:t>，</a:t>
            </a:r>
            <a:r>
              <a:rPr lang="en-US" altLang="zh-CN" sz="2800"/>
              <a:t> </a:t>
            </a:r>
            <a:r>
              <a:rPr lang="zh-CN" altLang="en-US" sz="2800"/>
              <a:t>我们将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这样的态称为</a:t>
            </a:r>
            <a:r>
              <a:rPr lang="zh-CN" altLang="en-US" sz="2800" b="1"/>
              <a:t>计算基态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各计算基态本身是单位的，而各计算基态之间是正交的</a:t>
            </a:r>
            <a:endParaRPr lang="zh-CN" altLang="en-US" sz="2800" b="1"/>
          </a:p>
        </p:txBody>
      </p:sp>
      <p:pic>
        <p:nvPicPr>
          <p:cNvPr id="7" name="图片 6" descr="d84b5ec73ae53997d8085d97bd064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5815" y="902970"/>
            <a:ext cx="2580005" cy="1269365"/>
          </a:xfrm>
          <a:prstGeom prst="rect">
            <a:avLst/>
          </a:prstGeom>
        </p:spPr>
      </p:pic>
      <p:pic>
        <p:nvPicPr>
          <p:cNvPr id="4" name="图片 3" descr="7e986f0909b5a3fdcf83f32557ecc0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2033270"/>
            <a:ext cx="697230" cy="845820"/>
          </a:xfrm>
          <a:prstGeom prst="rect">
            <a:avLst/>
          </a:prstGeom>
        </p:spPr>
      </p:pic>
      <p:pic>
        <p:nvPicPr>
          <p:cNvPr id="5" name="图片 4" descr="4fa2bfdbf0005d34c537a3221eb11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565" y="2954020"/>
            <a:ext cx="629285" cy="7118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800" y="3075057"/>
            <a:ext cx="52110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局部观测</a:t>
            </a:r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600" b="1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1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11810" y="1215390"/>
            <a:ext cx="11411585" cy="282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现在假设分别有两个量子位</a:t>
            </a:r>
            <a:endParaRPr lang="zh-CN" altLang="en-US" sz="2400"/>
          </a:p>
          <a:p>
            <a:endParaRPr lang="zh-CN" altLang="en-US" sz="2800"/>
          </a:p>
          <a:p>
            <a:endParaRPr lang="zh-CN" altLang="en-US" sz="2800"/>
          </a:p>
          <a:p>
            <a:r>
              <a:rPr lang="zh-CN" altLang="en-US" sz="2400"/>
              <a:t>那么这两个量子位共同组成的系统可以用</a:t>
            </a:r>
            <a:r>
              <a:rPr lang="zh-CN" altLang="en-US" sz="2400" b="1"/>
              <a:t>张量积</a:t>
            </a:r>
            <a:r>
              <a:rPr lang="zh-CN" altLang="en-US" sz="2400"/>
              <a:t>表示为：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那么可以知道对这个系统整体进行观测时，</a:t>
            </a:r>
            <a:r>
              <a:rPr lang="en-US" altLang="zh-CN" sz="2400"/>
              <a:t>00</a:t>
            </a:r>
            <a:r>
              <a:rPr lang="zh-CN" altLang="en-US" sz="2400"/>
              <a:t>，</a:t>
            </a:r>
            <a:r>
              <a:rPr lang="en-US" altLang="zh-CN" sz="2400"/>
              <a:t>01</a:t>
            </a:r>
            <a:r>
              <a:rPr lang="zh-CN" altLang="en-US" sz="2400"/>
              <a:t>，</a:t>
            </a:r>
            <a:r>
              <a:rPr lang="en-US" altLang="zh-CN" sz="2400"/>
              <a:t>10</a:t>
            </a:r>
            <a:r>
              <a:rPr lang="zh-CN" altLang="en-US" sz="2400"/>
              <a:t>，</a:t>
            </a:r>
            <a:r>
              <a:rPr lang="en-US" altLang="zh-CN" sz="2400"/>
              <a:t>11</a:t>
            </a:r>
            <a:r>
              <a:rPr lang="zh-CN" altLang="en-US" sz="2400"/>
              <a:t>状态出现的概率分别是</a:t>
            </a:r>
            <a:r>
              <a:rPr lang="en-US" altLang="zh-CN" sz="2400"/>
              <a:t> </a:t>
            </a:r>
            <a:endParaRPr lang="zh-CN" altLang="en-US" sz="2400"/>
          </a:p>
          <a:p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</p:txBody>
      </p:sp>
      <p:pic>
        <p:nvPicPr>
          <p:cNvPr id="4" name="图片 3" descr="00888fe45b8aa50746c509b1b6522e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0" y="1837690"/>
            <a:ext cx="4248150" cy="528320"/>
          </a:xfrm>
          <a:prstGeom prst="rect">
            <a:avLst/>
          </a:prstGeom>
        </p:spPr>
      </p:pic>
      <p:pic>
        <p:nvPicPr>
          <p:cNvPr id="5" name="图片 4" descr="58a3f2494cc715a245dbb043f1734b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3108325"/>
            <a:ext cx="5969000" cy="1294130"/>
          </a:xfrm>
          <a:prstGeom prst="rect">
            <a:avLst/>
          </a:prstGeom>
        </p:spPr>
      </p:pic>
      <p:pic>
        <p:nvPicPr>
          <p:cNvPr id="6" name="图片 5" descr="62afc7962c4bd36a0da4ce4a117dc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715" y="5289550"/>
            <a:ext cx="4928870" cy="6457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1030" y="1071245"/>
            <a:ext cx="1074229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现在考虑一种情况：假如只对其中一个量子位观测，那么结果又将如何？或者说，仅针对其中某一个量子位，观测到其结果为</a:t>
            </a:r>
            <a:r>
              <a:rPr lang="en-US" altLang="zh-CN" sz="2000"/>
              <a:t>0</a:t>
            </a:r>
            <a:r>
              <a:rPr lang="zh-CN" altLang="en-US" sz="2000"/>
              <a:t>或</a:t>
            </a:r>
            <a:r>
              <a:rPr lang="en-US" altLang="zh-CN" sz="2000"/>
              <a:t>1</a:t>
            </a:r>
            <a:r>
              <a:rPr lang="zh-CN" altLang="en-US" sz="2000"/>
              <a:t>的概率分别为多少？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1.</a:t>
            </a:r>
            <a:r>
              <a:rPr lang="zh-CN" altLang="en-US" sz="2000"/>
              <a:t>一个显然的答案（不妨先看第一位是</a:t>
            </a:r>
            <a:r>
              <a:rPr lang="en-US" altLang="zh-CN" sz="2000"/>
              <a:t>1</a:t>
            </a:r>
            <a:r>
              <a:rPr lang="zh-CN" altLang="en-US" sz="2000"/>
              <a:t>的</a:t>
            </a:r>
            <a:r>
              <a:rPr lang="zh-CN" altLang="en-US" sz="2000"/>
              <a:t>概率）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2.</a:t>
            </a:r>
            <a:r>
              <a:rPr lang="zh-CN" altLang="en-US" sz="2000"/>
              <a:t>一种更为系统的</a:t>
            </a:r>
            <a:r>
              <a:rPr lang="zh-CN" altLang="en-US" sz="2000"/>
              <a:t>做法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将量子态重写为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那么状态</a:t>
            </a:r>
            <a:r>
              <a:rPr lang="en-US" altLang="zh-CN" sz="2000"/>
              <a:t>0 </a:t>
            </a:r>
            <a:r>
              <a:rPr lang="zh-CN" altLang="en-US" sz="2000"/>
              <a:t>，</a:t>
            </a:r>
            <a:r>
              <a:rPr lang="en-US" altLang="zh-CN" sz="2000"/>
              <a:t> 1 </a:t>
            </a:r>
            <a:r>
              <a:rPr lang="zh-CN" altLang="en-US" sz="2000"/>
              <a:t>的概率就分别是</a:t>
            </a:r>
            <a:r>
              <a:rPr lang="en-US" altLang="zh-CN" sz="2000"/>
              <a:t>                       </a:t>
            </a:r>
            <a:r>
              <a:rPr lang="zh-CN" altLang="en-US" sz="2000"/>
              <a:t>模的平方</a:t>
            </a:r>
            <a:r>
              <a:rPr lang="en-US" altLang="zh-CN" sz="2000"/>
              <a:t> 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pic>
        <p:nvPicPr>
          <p:cNvPr id="4" name="图片 3" descr="5be18d92e6a11988ead645ea8d2cd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3405" y="2567940"/>
            <a:ext cx="2150110" cy="415925"/>
          </a:xfrm>
          <a:prstGeom prst="rect">
            <a:avLst/>
          </a:prstGeom>
        </p:spPr>
      </p:pic>
      <p:pic>
        <p:nvPicPr>
          <p:cNvPr id="5" name="图片 4" descr="4abb9d9e7ebf2533ed45931ec5b9bf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310" y="3791585"/>
            <a:ext cx="1790065" cy="405765"/>
          </a:xfrm>
          <a:prstGeom prst="rect">
            <a:avLst/>
          </a:prstGeom>
        </p:spPr>
      </p:pic>
      <p:pic>
        <p:nvPicPr>
          <p:cNvPr id="6" name="图片 5" descr="4b626252bc61b626bf5a8b009acda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130" y="4274185"/>
            <a:ext cx="1459865" cy="626110"/>
          </a:xfrm>
          <a:prstGeom prst="rect">
            <a:avLst/>
          </a:prstGeom>
        </p:spPr>
      </p:pic>
      <p:pic>
        <p:nvPicPr>
          <p:cNvPr id="7" name="图片 6" descr="c062e12359cefcc84fcc6e2c22fa0f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4899660"/>
            <a:ext cx="2131060" cy="571500"/>
          </a:xfrm>
          <a:prstGeom prst="rect">
            <a:avLst/>
          </a:prstGeom>
        </p:spPr>
      </p:pic>
      <p:pic>
        <p:nvPicPr>
          <p:cNvPr id="8" name="图片 7" descr="2747e8c268f2cb8c630d252ecee62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00" y="5360670"/>
            <a:ext cx="6156960" cy="787400"/>
          </a:xfrm>
          <a:prstGeom prst="rect">
            <a:avLst/>
          </a:prstGeom>
        </p:spPr>
      </p:pic>
      <p:pic>
        <p:nvPicPr>
          <p:cNvPr id="9" name="图片 8" descr="56b51739f57babffcbb3970406d2c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35" y="6033770"/>
            <a:ext cx="9098915" cy="701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58800" y="1229995"/>
            <a:ext cx="1085977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到这里还尚未结束！必须强调，当第</a:t>
            </a:r>
            <a:r>
              <a:rPr lang="en-US" altLang="zh-CN"/>
              <a:t> i </a:t>
            </a:r>
            <a:r>
              <a:rPr lang="zh-CN" altLang="en-US"/>
              <a:t>位被观测之后，这个量子位就已经</a:t>
            </a:r>
            <a:r>
              <a:rPr lang="en-US" altLang="zh-CN"/>
              <a:t>“</a:t>
            </a:r>
            <a:r>
              <a:rPr lang="zh-CN" altLang="en-US"/>
              <a:t>永久地</a:t>
            </a:r>
            <a:r>
              <a:rPr lang="en-US" altLang="zh-CN"/>
              <a:t>”</a:t>
            </a:r>
            <a:r>
              <a:rPr lang="zh-CN" altLang="en-US"/>
              <a:t>坍缩了，此时的量子态就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不能按原来的形式写了！我们必须要继续写出观测之后的量子态。还是以上文的二量子位系统为例，第一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量子位被观测后，假如观测结果是</a:t>
            </a:r>
            <a:r>
              <a:rPr lang="en-US" altLang="zh-CN"/>
              <a:t> 0 </a:t>
            </a:r>
            <a:r>
              <a:rPr lang="zh-CN" altLang="en-US"/>
              <a:t>，那么剩余系统的叠加态就应当是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进行归一化操作，</a:t>
            </a:r>
            <a:r>
              <a:rPr lang="zh-CN" altLang="en-US"/>
              <a:t>得到：</a:t>
            </a:r>
            <a:endParaRPr lang="zh-CN" altLang="en-US"/>
          </a:p>
        </p:txBody>
      </p:sp>
      <p:pic>
        <p:nvPicPr>
          <p:cNvPr id="4" name="图片 3" descr="46e31e0097fcaf3c09ebe1bbcb23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5220" y="2818130"/>
            <a:ext cx="5629910" cy="750570"/>
          </a:xfrm>
          <a:prstGeom prst="rect">
            <a:avLst/>
          </a:prstGeom>
        </p:spPr>
      </p:pic>
      <p:pic>
        <p:nvPicPr>
          <p:cNvPr id="5" name="图片 4" descr="92d54dae868dcd970b1fc18e0fad5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45" y="4423410"/>
            <a:ext cx="7328535" cy="10680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ICON" val="#408182;#408189;#408184;"/>
</p:tagLst>
</file>

<file path=ppt/tags/tag2.xml><?xml version="1.0" encoding="utf-8"?>
<p:tagLst xmlns:p="http://schemas.openxmlformats.org/presentationml/2006/main">
  <p:tag name="ISLIDE.ICON" val="#408182;#408189;#408184;"/>
</p:tagLst>
</file>

<file path=ppt/tags/tag3.xml><?xml version="1.0" encoding="utf-8"?>
<p:tagLst xmlns:p="http://schemas.openxmlformats.org/presentationml/2006/main">
  <p:tag name="ISLIDE.ICON" val="#408182;#408189;#408184;"/>
</p:tagLst>
</file>

<file path=ppt/tags/tag4.xml><?xml version="1.0" encoding="utf-8"?>
<p:tagLst xmlns:p="http://schemas.openxmlformats.org/presentationml/2006/main">
  <p:tag name="ISLIDE.ICON" val="#408182;#408189;#408184;"/>
</p:tagLst>
</file>

<file path=ppt/tags/tag5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98000">
              <a:schemeClr val="accent1">
                <a:lumMod val="5000"/>
                <a:lumOff val="95000"/>
                <a:alpha val="40000"/>
              </a:schemeClr>
            </a:gs>
            <a:gs pos="3000">
              <a:srgbClr val="FF7C05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1285</Words>
  <Application>WPS 演示</Application>
  <PresentationFormat>宽屏</PresentationFormat>
  <Paragraphs>194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Arial Rounded MT Bold</vt:lpstr>
      <vt:lpstr>微软雅黑</vt:lpstr>
      <vt:lpstr>Arial Unicode MS</vt:lpstr>
      <vt:lpstr>Arial Unicode MS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潘冬远、张娉</dc:creator>
  <cp:lastModifiedBy>Jane</cp:lastModifiedBy>
  <cp:revision>355</cp:revision>
  <dcterms:created xsi:type="dcterms:W3CDTF">2019-01-23T14:14:00Z</dcterms:created>
  <dcterms:modified xsi:type="dcterms:W3CDTF">2024-12-16T14:06:10Z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7A921B66EB6B41F8BD2B4DA055257901_13</vt:lpwstr>
  </property>
  <property fmtid="{D5CDD505-2E9C-101B-9397-08002B2CF9AE}" pid="12" name="KSOProductBuildVer">
    <vt:lpwstr>2052-12.1.0.18912</vt:lpwstr>
  </property>
</Properties>
</file>